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80" r:id="rId7"/>
    <p:sldId id="264" r:id="rId8"/>
    <p:sldId id="270" r:id="rId9"/>
    <p:sldId id="267" r:id="rId10"/>
    <p:sldId id="265" r:id="rId11"/>
    <p:sldId id="266" r:id="rId12"/>
    <p:sldId id="274" r:id="rId13"/>
    <p:sldId id="273" r:id="rId14"/>
    <p:sldId id="275" r:id="rId15"/>
    <p:sldId id="269" r:id="rId16"/>
    <p:sldId id="271" r:id="rId17"/>
    <p:sldId id="272" r:id="rId18"/>
    <p:sldId id="277" r:id="rId19"/>
    <p:sldId id="279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57" autoAdjust="0"/>
  </p:normalViewPr>
  <p:slideViewPr>
    <p:cSldViewPr>
      <p:cViewPr varScale="1">
        <p:scale>
          <a:sx n="72" d="100"/>
          <a:sy n="72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2060575"/>
          </a:xfrm>
        </p:spPr>
        <p:txBody>
          <a:bodyPr>
            <a:normAutofit/>
          </a:bodyPr>
          <a:lstStyle/>
          <a:p>
            <a:r>
              <a:rPr lang="en-US" dirty="0" err="1" smtClean="0"/>
              <a:t>GaAs</a:t>
            </a:r>
            <a:r>
              <a:rPr lang="en-US" dirty="0" smtClean="0"/>
              <a:t> X-ray Detectors:</a:t>
            </a:r>
            <a:br>
              <a:rPr lang="en-US" dirty="0" smtClean="0"/>
            </a:br>
            <a:r>
              <a:rPr lang="en-US" sz="3600" dirty="0" smtClean="0"/>
              <a:t>properties compared against Si and </a:t>
            </a:r>
            <a:r>
              <a:rPr lang="en-US" sz="3600" dirty="0" err="1" smtClean="0"/>
              <a:t>CdTe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r>
              <a:rPr lang="en-US" dirty="0" smtClean="0"/>
              <a:t>Stephen Shefsky</a:t>
            </a:r>
          </a:p>
          <a:p>
            <a:r>
              <a:rPr lang="en-US" dirty="0" smtClean="0"/>
              <a:t> 25 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Reverse Current</a:t>
            </a:r>
            <a:endParaRPr lang="en-US" sz="3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1752600"/>
            <a:ext cx="83058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676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981200"/>
            <a:ext cx="8229600" cy="2362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total reverse current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diffusion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+ surface leakage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+ generation leakage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343400"/>
            <a:ext cx="8382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Under typical usage conditions reverse current is dominated by generation leakage from the detector’s active volume. However, surface leakage has a stronger temperature coefficient than generation leakage, so surface leakage becomes more significant as detector temperature rises.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2895600"/>
            <a:ext cx="8382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U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sing the formula connecting carrier concentration </a:t>
            </a:r>
            <a:r>
              <a:rPr lang="en-US" sz="2000" i="1" dirty="0" smtClean="0">
                <a:latin typeface="+mj-lt"/>
                <a:ea typeface="+mj-ea"/>
                <a:cs typeface="+mj-cs"/>
              </a:rPr>
              <a:t>n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with resistivity </a:t>
            </a:r>
            <a:r>
              <a:rPr lang="el-GR" sz="2000" i="1" dirty="0" smtClean="0">
                <a:latin typeface="Times New Roman"/>
                <a:ea typeface="+mj-ea"/>
                <a:cs typeface="Times New Roman"/>
              </a:rPr>
              <a:t>ρ</a:t>
            </a:r>
            <a:r>
              <a:rPr lang="en-US" sz="2000" i="1" dirty="0" smtClean="0">
                <a:latin typeface="Times New Roman"/>
                <a:ea typeface="+mj-ea"/>
                <a:cs typeface="Times New Roman"/>
              </a:rPr>
              <a:t>: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00600" y="1524000"/>
            <a:ext cx="18551832" cy="145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0" y="3733800"/>
            <a:ext cx="18135600" cy="1512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" y="381000"/>
            <a:ext cx="8382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Generation </a:t>
            </a:r>
            <a:r>
              <a:rPr lang="en-US" sz="3200" dirty="0" smtClean="0"/>
              <a:t>(bulk)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leakage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5257800"/>
            <a:ext cx="83820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Note the bulk</a:t>
            </a:r>
            <a:r>
              <a:rPr lang="en-US" sz="2000" dirty="0" smtClean="0"/>
              <a:t> leakage’s direct 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dependence on the detector’s active volume </a:t>
            </a:r>
            <a:r>
              <a:rPr lang="en-US" sz="20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Aw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and its inverse dependence on the material’s mobility-lifetime product </a:t>
            </a:r>
            <a:r>
              <a:rPr lang="en-US" sz="2000" i="1" dirty="0" smtClean="0">
                <a:latin typeface="+mj-lt"/>
                <a:ea typeface="+mj-ea"/>
                <a:cs typeface="+mj-cs"/>
              </a:rPr>
              <a:t>µ</a:t>
            </a:r>
            <a:r>
              <a:rPr lang="en-US" sz="2000" i="1" baseline="-25000" dirty="0" smtClean="0">
                <a:latin typeface="+mj-lt"/>
                <a:ea typeface="+mj-ea"/>
                <a:cs typeface="+mj-cs"/>
              </a:rPr>
              <a:t>e</a:t>
            </a:r>
            <a:r>
              <a:rPr lang="el-GR" sz="2000" i="1" dirty="0" smtClean="0">
                <a:latin typeface="Times New Roman"/>
                <a:ea typeface="+mj-ea"/>
                <a:cs typeface="Times New Roman"/>
              </a:rPr>
              <a:t>τ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.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533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Intrinsic carrier concentration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19600" y="1676400"/>
            <a:ext cx="18260784" cy="1517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343400" y="4419600"/>
            <a:ext cx="18230974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" y="3048000"/>
            <a:ext cx="8305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i="1" dirty="0" err="1" smtClean="0">
                <a:latin typeface="+mj-lt"/>
                <a:ea typeface="+mj-ea"/>
                <a:cs typeface="+mj-cs"/>
              </a:rPr>
              <a:t>N</a:t>
            </a:r>
            <a:r>
              <a:rPr lang="en-US" sz="2000" i="1" baseline="-25000" dirty="0" err="1" smtClean="0">
                <a:latin typeface="+mj-lt"/>
                <a:ea typeface="+mj-ea"/>
                <a:cs typeface="+mj-cs"/>
              </a:rPr>
              <a:t>c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and </a:t>
            </a:r>
            <a:r>
              <a:rPr lang="en-US" sz="2000" i="1" dirty="0" err="1" smtClean="0">
                <a:latin typeface="+mj-lt"/>
                <a:ea typeface="+mj-ea"/>
                <a:cs typeface="+mj-cs"/>
              </a:rPr>
              <a:t>N</a:t>
            </a:r>
            <a:r>
              <a:rPr lang="en-US" sz="2000" i="1" baseline="-25000" dirty="0" err="1" smtClean="0">
                <a:latin typeface="+mj-lt"/>
                <a:ea typeface="+mj-ea"/>
                <a:cs typeface="+mj-cs"/>
              </a:rPr>
              <a:t>v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are the effective density of states for the conduction and valence bands. </a:t>
            </a:r>
          </a:p>
          <a:p>
            <a:pPr lvl="0">
              <a:spcBef>
                <a:spcPct val="0"/>
              </a:spcBef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A more readily useable approximation: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533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Intrinsic carrier concentration, continued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67200" y="1676400"/>
            <a:ext cx="18230974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2971800"/>
            <a:ext cx="8382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Since the band gap energy is in the exponent it has a profound influence on the temperature dependence of the intrinsic carrier concentration. The larger band gap of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GaAs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relative to Si (1.42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eV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versus 1.12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eV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) means that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GaAs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should have a lower intrinsic carrier concentration at any given temperature, and a less steep increase of carrier concentration as the temperature increases. Lower carrier concentration is generally associated with higher resistivity.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533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Intrinsic carrier concentration, continued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67200" y="1676400"/>
            <a:ext cx="18230974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" y="2895600"/>
            <a:ext cx="83820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Estimating that </a:t>
            </a:r>
            <a:r>
              <a:rPr lang="en-US" sz="20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c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~ 5e16, this formula shows that the intrinsic carrier concentration for Si  (</a:t>
            </a:r>
            <a:r>
              <a:rPr lang="en-US" sz="2000" i="1" dirty="0" err="1" smtClean="0">
                <a:latin typeface="+mj-lt"/>
                <a:ea typeface="+mj-ea"/>
                <a:cs typeface="+mj-cs"/>
              </a:rPr>
              <a:t>E</a:t>
            </a:r>
            <a:r>
              <a:rPr lang="en-US" sz="2000" i="1" baseline="-25000" dirty="0" err="1" smtClean="0">
                <a:latin typeface="+mj-lt"/>
                <a:ea typeface="+mj-ea"/>
                <a:cs typeface="+mj-cs"/>
              </a:rPr>
              <a:t>g</a:t>
            </a:r>
            <a:r>
              <a:rPr lang="en-US" sz="2000" i="1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= 1.12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eV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) at -30 C is roughly 5e-8. Using the same formula for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G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aAs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(</a:t>
            </a:r>
            <a:r>
              <a:rPr lang="en-US" sz="2000" i="1" dirty="0" err="1" smtClean="0"/>
              <a:t>E</a:t>
            </a:r>
            <a:r>
              <a:rPr lang="en-US" sz="2000" i="1" baseline="-25000" dirty="0" err="1" smtClean="0"/>
              <a:t>g</a:t>
            </a:r>
            <a:r>
              <a:rPr lang="en-US" sz="2000" i="1" dirty="0" smtClean="0"/>
              <a:t> 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= 1.42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eV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), we find that the intrinsic carrier concentration of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GaAs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is about 3 orders of magnitude lower than Si at the same temperature. </a:t>
            </a:r>
          </a:p>
          <a:p>
            <a:pPr lvl="0">
              <a:spcBef>
                <a:spcPct val="0"/>
              </a:spcBef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Interestingly, the formula predicts that the intrinsic carrier concentration for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GaAs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at 300 K (~ room temperature) is as low as that of Si at -30 C.</a:t>
            </a:r>
          </a:p>
          <a:p>
            <a:pPr lvl="0">
              <a:spcBef>
                <a:spcPct val="0"/>
              </a:spcBef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Intrinsic carrier concentration is the theoretical limit to which the actual carrier concentration may approach but cannot beat.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533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Electron drift length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19600" y="1828800"/>
            <a:ext cx="18135599" cy="964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33400" y="2590800"/>
            <a:ext cx="82296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noProof="0" dirty="0" smtClean="0">
                <a:latin typeface="+mj-lt"/>
                <a:ea typeface="+mj-ea"/>
                <a:cs typeface="+mj-cs"/>
              </a:rPr>
              <a:t>Note the direct influence of the mobility-lifetime product on drift length. For charge collection to be “complete” the drift length </a:t>
            </a:r>
            <a:r>
              <a:rPr lang="el-GR" sz="2000" i="1" dirty="0" smtClean="0">
                <a:latin typeface="Times New Roman"/>
                <a:cs typeface="Times New Roman"/>
              </a:rPr>
              <a:t>λ</a:t>
            </a:r>
            <a:r>
              <a:rPr lang="en-US" sz="2000" i="1" baseline="-25000" dirty="0" smtClean="0">
                <a:latin typeface="Times New Roman"/>
                <a:cs typeface="Times New Roman"/>
              </a:rPr>
              <a:t>e 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must be much longer than the longest possible electron drift path from the point of initial x-ray interaction to the collection anode. </a:t>
            </a:r>
          </a:p>
          <a:p>
            <a:pPr lvl="0">
              <a:spcBef>
                <a:spcPct val="0"/>
              </a:spcBef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n-US" sz="2000" noProof="0" dirty="0" smtClean="0">
                <a:latin typeface="+mj-lt"/>
                <a:ea typeface="+mj-ea"/>
                <a:cs typeface="+mj-cs"/>
              </a:rPr>
              <a:t>If charge collection is incomplete we expect the energy dispersive x-ray peaks to become shifted to lower energy, broadened, and asymmetric.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533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Electron drift length: examples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19600" y="1752600"/>
            <a:ext cx="18135599" cy="964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33400" y="2743200"/>
            <a:ext cx="822960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E</a:t>
            </a:r>
            <a:r>
              <a:rPr lang="en-US" sz="2000" noProof="0" dirty="0" err="1" smtClean="0">
                <a:latin typeface="+mj-lt"/>
                <a:ea typeface="+mj-ea"/>
                <a:cs typeface="+mj-cs"/>
              </a:rPr>
              <a:t>xample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 1: </a:t>
            </a:r>
            <a:r>
              <a:rPr lang="en-US" sz="2000" dirty="0" err="1" smtClean="0"/>
              <a:t>GaAs</a:t>
            </a:r>
            <a:r>
              <a:rPr lang="en-US" sz="2000" dirty="0" smtClean="0"/>
              <a:t> </a:t>
            </a:r>
            <a:r>
              <a:rPr lang="en-US" sz="2000" dirty="0" smtClean="0"/>
              <a:t>PIN detector, 1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00 um depletion thickness, 100 V bias.</a:t>
            </a:r>
          </a:p>
          <a:p>
            <a:pPr lvl="0">
              <a:spcBef>
                <a:spcPct val="0"/>
              </a:spcBef>
            </a:pPr>
            <a:r>
              <a:rPr lang="en-US" sz="2000" noProof="0" dirty="0" smtClean="0">
                <a:latin typeface="+mj-lt"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</a:pPr>
            <a:r>
              <a:rPr lang="en-US" sz="2000" i="1" noProof="0" dirty="0" smtClean="0">
                <a:latin typeface="+mj-lt"/>
                <a:ea typeface="+mj-ea"/>
                <a:cs typeface="+mj-cs"/>
              </a:rPr>
              <a:t>E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 = (100 V)/(100 um) = 1e4 V/cm</a:t>
            </a:r>
          </a:p>
          <a:p>
            <a:pPr lvl="0" algn="ctr">
              <a:spcBef>
                <a:spcPct val="0"/>
              </a:spcBef>
            </a:pPr>
            <a:endParaRPr lang="en-US" sz="2000" noProof="0" dirty="0" smtClean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l-GR" sz="2000" i="1" noProof="0" dirty="0" smtClean="0">
                <a:latin typeface="Times New Roman"/>
                <a:ea typeface="+mj-ea"/>
                <a:cs typeface="Times New Roman"/>
              </a:rPr>
              <a:t>λ</a:t>
            </a:r>
            <a:r>
              <a:rPr lang="en-US" sz="2000" i="1" baseline="-25000" noProof="0" dirty="0" smtClean="0">
                <a:latin typeface="Times New Roman"/>
                <a:ea typeface="+mj-ea"/>
                <a:cs typeface="Times New Roman"/>
              </a:rPr>
              <a:t>e</a:t>
            </a:r>
            <a:r>
              <a:rPr lang="en-US" sz="2000" noProof="0" dirty="0" smtClean="0">
                <a:latin typeface="Times New Roman"/>
                <a:ea typeface="+mj-ea"/>
                <a:cs typeface="Times New Roman"/>
              </a:rPr>
              <a:t> = 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(1e-4 cm</a:t>
            </a:r>
            <a:r>
              <a:rPr lang="en-US" sz="2000" baseline="30000" dirty="0" smtClean="0"/>
              <a:t>2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/V)*(1e4 V/cm) = 1 cm. </a:t>
            </a:r>
          </a:p>
          <a:p>
            <a:pPr lvl="0">
              <a:spcBef>
                <a:spcPct val="0"/>
              </a:spcBef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n-US" sz="2000" noProof="0" dirty="0" smtClean="0">
                <a:latin typeface="+mj-lt"/>
                <a:ea typeface="+mj-ea"/>
                <a:cs typeface="+mj-cs"/>
              </a:rPr>
              <a:t>Since the electron drift length is about 100 times the longest electron path we can expect the (electron) charge collection to be quite good. </a:t>
            </a:r>
          </a:p>
          <a:p>
            <a:pPr lvl="0">
              <a:spcBef>
                <a:spcPct val="0"/>
              </a:spcBef>
            </a:pPr>
            <a:endParaRPr lang="en-US" sz="20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533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Electron drift length: examples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19600" y="1752600"/>
            <a:ext cx="18135599" cy="964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33400" y="2514600"/>
            <a:ext cx="8229600" cy="320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n-US" sz="2000" noProof="0" dirty="0" smtClean="0">
                <a:latin typeface="+mj-lt"/>
                <a:ea typeface="+mj-ea"/>
                <a:cs typeface="+mj-cs"/>
              </a:rPr>
              <a:t>Example 2: </a:t>
            </a:r>
            <a:r>
              <a:rPr lang="en-US" sz="2000" noProof="0" dirty="0" err="1" smtClean="0">
                <a:latin typeface="+mj-lt"/>
                <a:ea typeface="+mj-ea"/>
                <a:cs typeface="+mj-cs"/>
              </a:rPr>
              <a:t>GaAs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 drift detector, 3 mm radius, 300 V bias.</a:t>
            </a:r>
          </a:p>
          <a:p>
            <a:pPr lvl="0">
              <a:spcBef>
                <a:spcPct val="0"/>
              </a:spcBef>
            </a:pPr>
            <a:endParaRPr lang="en-US" sz="2000" noProof="0" dirty="0" smtClean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US" sz="2000" i="1" noProof="0" dirty="0" smtClean="0">
                <a:latin typeface="+mj-lt"/>
                <a:ea typeface="+mj-ea"/>
                <a:cs typeface="+mj-cs"/>
              </a:rPr>
              <a:t>E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 = (300 V)/(3 mm) = 100 V/mm = 1000 V/cm (on average)</a:t>
            </a:r>
          </a:p>
          <a:p>
            <a:pPr lvl="0">
              <a:spcBef>
                <a:spcPct val="0"/>
              </a:spcBef>
            </a:pPr>
            <a:endParaRPr lang="en-US" sz="2000" noProof="0" dirty="0" smtClean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l-GR" sz="2000" i="1" dirty="0" smtClean="0">
                <a:latin typeface="Times New Roman"/>
                <a:cs typeface="Times New Roman"/>
              </a:rPr>
              <a:t>λ</a:t>
            </a:r>
            <a:r>
              <a:rPr lang="en-US" sz="2000" i="1" baseline="-25000" dirty="0" smtClean="0">
                <a:latin typeface="Times New Roman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cs typeface="Times New Roman"/>
              </a:rPr>
              <a:t> = </a:t>
            </a:r>
            <a:r>
              <a:rPr lang="en-US" sz="2000" dirty="0" smtClean="0"/>
              <a:t>(</a:t>
            </a:r>
            <a:r>
              <a:rPr lang="en-US" sz="2000" dirty="0" smtClean="0"/>
              <a:t>1e-4 cm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/V)*(</a:t>
            </a:r>
            <a:r>
              <a:rPr lang="en-US" sz="2000" dirty="0" smtClean="0"/>
              <a:t>1000 </a:t>
            </a:r>
            <a:r>
              <a:rPr lang="en-US" sz="2000" dirty="0" smtClean="0"/>
              <a:t>V/cm) = </a:t>
            </a:r>
            <a:r>
              <a:rPr lang="en-US" sz="2000" dirty="0" smtClean="0"/>
              <a:t>0.1 cm = 1 mm</a:t>
            </a:r>
          </a:p>
          <a:p>
            <a:pPr lvl="0">
              <a:spcBef>
                <a:spcPct val="0"/>
              </a:spcBef>
            </a:pPr>
            <a:endParaRPr lang="en-US" sz="2000" dirty="0" smtClean="0"/>
          </a:p>
          <a:p>
            <a:pPr lvl="0">
              <a:spcBef>
                <a:spcPct val="0"/>
              </a:spcBef>
            </a:pPr>
            <a:r>
              <a:rPr lang="en-US" sz="2000" dirty="0" smtClean="0"/>
              <a:t>Since electron paths (which range from 0 to ~3mm) are typically longer than the electron drift length, we should expect charge collection to be poor.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2286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Escape Peaks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600200"/>
            <a:ext cx="8229600" cy="289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/>
              <a:t>Escape peaks result from the escape of fluorescence x-rays produced within the detector’s sensitive volume. Any photon that strikes the detector with an energy greater than one of the detector’s K absorption edges (for </a:t>
            </a:r>
            <a:r>
              <a:rPr lang="en-US" sz="2000" dirty="0" err="1" smtClean="0"/>
              <a:t>GaAs</a:t>
            </a:r>
            <a:r>
              <a:rPr lang="en-US" sz="2000" dirty="0" smtClean="0"/>
              <a:t> these are </a:t>
            </a:r>
            <a:r>
              <a:rPr lang="en-US" sz="2000" dirty="0" err="1" smtClean="0"/>
              <a:t>Ga</a:t>
            </a:r>
            <a:r>
              <a:rPr lang="en-US" sz="2000" dirty="0" smtClean="0"/>
              <a:t>-K = 10.37 and As-K = 11.86) will produce escape peaks at the original photon energy minus each of the detector’s K x-ray energies, the most prominent in this case being the </a:t>
            </a:r>
            <a:r>
              <a:rPr lang="en-US" sz="2000" dirty="0" err="1" smtClean="0"/>
              <a:t>Ga</a:t>
            </a:r>
            <a:r>
              <a:rPr lang="en-US" sz="2000" dirty="0" smtClean="0"/>
              <a:t>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(9.25) and As-K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(10.24).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2286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Escape Peaks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5240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/>
              <a:t>Example 1: The spectrum below comes from a </a:t>
            </a:r>
            <a:r>
              <a:rPr lang="en-US" sz="2000" dirty="0" err="1" smtClean="0"/>
              <a:t>GaAs</a:t>
            </a:r>
            <a:r>
              <a:rPr lang="en-US" sz="2000" dirty="0" smtClean="0"/>
              <a:t> x-ray detector. To the left of the Am-241 gamma ray (59.54) we see significant escape peaks at their expected positions (59.54 –</a:t>
            </a:r>
            <a:r>
              <a:rPr lang="en-US" sz="2000" dirty="0" smtClean="0"/>
              <a:t> </a:t>
            </a:r>
            <a:r>
              <a:rPr lang="en-US" sz="2000" dirty="0" smtClean="0"/>
              <a:t>9.25, 59.54 –</a:t>
            </a:r>
            <a:r>
              <a:rPr lang="en-US" sz="2000" dirty="0" smtClean="0"/>
              <a:t> </a:t>
            </a:r>
            <a:r>
              <a:rPr lang="en-US" sz="2000" dirty="0" smtClean="0"/>
              <a:t>10.24, etc.).</a:t>
            </a:r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200400"/>
            <a:ext cx="563682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Semiconductor Properties</a:t>
            </a:r>
            <a:endParaRPr lang="en-US" sz="3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199" y="1371599"/>
            <a:ext cx="8346006" cy="502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2286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Escape Peaks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447800"/>
            <a:ext cx="8229600" cy="289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/>
              <a:t>Example 2: Mo-K x-rays from stainless steel impinge on a </a:t>
            </a:r>
            <a:r>
              <a:rPr lang="en-US" sz="2000" dirty="0" err="1" smtClean="0"/>
              <a:t>GaAs</a:t>
            </a:r>
            <a:r>
              <a:rPr lang="en-US" sz="2000" dirty="0" smtClean="0"/>
              <a:t> detector. </a:t>
            </a:r>
          </a:p>
          <a:p>
            <a:pPr lvl="0">
              <a:spcBef>
                <a:spcPct val="0"/>
              </a:spcBef>
            </a:pPr>
            <a:endParaRPr lang="en-US" sz="2000" dirty="0" smtClean="0"/>
          </a:p>
          <a:p>
            <a:pPr lvl="0">
              <a:spcBef>
                <a:spcPct val="0"/>
              </a:spcBef>
            </a:pPr>
            <a:r>
              <a:rPr lang="en-US" sz="2000" dirty="0" smtClean="0"/>
              <a:t>We will see not only the Mo-K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and Mo-K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peaks (17.48, 19.61 </a:t>
            </a:r>
            <a:r>
              <a:rPr lang="en-US" sz="2000" dirty="0" err="1" smtClean="0"/>
              <a:t>KeV</a:t>
            </a:r>
            <a:r>
              <a:rPr lang="en-US" sz="2000" dirty="0" smtClean="0"/>
              <a:t>), but also escape peaks at (Mo-K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– </a:t>
            </a:r>
            <a:r>
              <a:rPr lang="en-US" sz="2000" dirty="0" err="1" smtClean="0"/>
              <a:t>Ga</a:t>
            </a:r>
            <a:r>
              <a:rPr lang="en-US" sz="2000" dirty="0" smtClean="0"/>
              <a:t>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) = 8.23, (Mo-K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– </a:t>
            </a:r>
            <a:r>
              <a:rPr lang="en-US" sz="2000" dirty="0" err="1" smtClean="0"/>
              <a:t>Ga</a:t>
            </a:r>
            <a:r>
              <a:rPr lang="en-US" sz="2000" dirty="0" smtClean="0"/>
              <a:t>-K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) = 7.22, and so forth. </a:t>
            </a:r>
          </a:p>
          <a:p>
            <a:pPr lvl="0">
              <a:spcBef>
                <a:spcPct val="0"/>
              </a:spcBef>
            </a:pPr>
            <a:endParaRPr lang="en-US" sz="2000" dirty="0" smtClean="0"/>
          </a:p>
          <a:p>
            <a:pPr lvl="0">
              <a:spcBef>
                <a:spcPct val="0"/>
              </a:spcBef>
            </a:pPr>
            <a:r>
              <a:rPr lang="en-US" sz="2000" dirty="0" smtClean="0"/>
              <a:t>A table of escape peak energies that result from this very simple example appears below. Consider the potential interference of these escape peaks with the important </a:t>
            </a:r>
            <a:r>
              <a:rPr lang="en-US" sz="2000" dirty="0" err="1" smtClean="0"/>
              <a:t>Mn</a:t>
            </a:r>
            <a:r>
              <a:rPr lang="en-US" sz="2000" dirty="0" smtClean="0"/>
              <a:t>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(5.89), Co-K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(6.93), Ni-K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(7.48), Cu-K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(8.06), and </a:t>
            </a:r>
            <a:r>
              <a:rPr lang="en-US" sz="2000" dirty="0" err="1" smtClean="0"/>
              <a:t>Pb</a:t>
            </a:r>
            <a:r>
              <a:rPr lang="en-US" sz="2000" dirty="0" smtClean="0"/>
              <a:t>-L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(10.5) lines.</a:t>
            </a:r>
            <a:endParaRPr lang="en-US" sz="2000" baseline="-25000" dirty="0" smtClean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572000"/>
            <a:ext cx="9982200" cy="15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Detector Dimensions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3400" y="1371600"/>
          <a:ext cx="8000999" cy="4572001"/>
        </p:xfrm>
        <a:graphic>
          <a:graphicData uri="http://schemas.openxmlformats.org/drawingml/2006/table">
            <a:tbl>
              <a:tblPr/>
              <a:tblGrid>
                <a:gridCol w="1494692"/>
                <a:gridCol w="600808"/>
                <a:gridCol w="1025768"/>
                <a:gridCol w="1025768"/>
                <a:gridCol w="1025768"/>
                <a:gridCol w="1421425"/>
                <a:gridCol w="703385"/>
                <a:gridCol w="703385"/>
              </a:tblGrid>
              <a:tr h="39210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GaAs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CdTe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ref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mm^2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Eggert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0.79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1.77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Owens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25.00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epi-GaAs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Amptek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thickness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um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60-100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CVD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Eggert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40-400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epi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702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gas phase epi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Fedorov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HVPE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Zhilyaev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Owens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8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Amptek</a:t>
                      </a: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Performance: resolution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600200"/>
          <a:ext cx="8382002" cy="4029416"/>
        </p:xfrm>
        <a:graphic>
          <a:graphicData uri="http://schemas.openxmlformats.org/drawingml/2006/table">
            <a:tbl>
              <a:tblPr/>
              <a:tblGrid>
                <a:gridCol w="1837981"/>
                <a:gridCol w="677539"/>
                <a:gridCol w="1156771"/>
                <a:gridCol w="1156771"/>
                <a:gridCol w="1156771"/>
                <a:gridCol w="1602954"/>
                <a:gridCol w="793215"/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GaAs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CdTe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ref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resolution @ 5.9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KeV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 mm^2, -30 C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Eggert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97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Fedorov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-31 C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-40 C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Owens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728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 C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Owens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266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room temp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240, 249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-40 C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164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125-140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SDD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Amptek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943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145-230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PIN,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CdTe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Amptek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resolution @ 60 KeV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487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room temp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Fedorov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cooled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59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Amptek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Performance: other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1524000"/>
          <a:ext cx="8534399" cy="3962397"/>
        </p:xfrm>
        <a:graphic>
          <a:graphicData uri="http://schemas.openxmlformats.org/drawingml/2006/table">
            <a:tbl>
              <a:tblPr/>
              <a:tblGrid>
                <a:gridCol w="1748010"/>
                <a:gridCol w="702632"/>
                <a:gridCol w="1199614"/>
                <a:gridCol w="1199614"/>
                <a:gridCol w="1199614"/>
                <a:gridCol w="1662323"/>
                <a:gridCol w="822592"/>
              </a:tblGrid>
              <a:tr h="445175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GaAs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CdTe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ref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1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leakage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nA/cm^2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&lt;4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V, room temp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Lowe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138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-40 V, -35 C, 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Owens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138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&lt;100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Zhilyaev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138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1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dead layer thickness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um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Owens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138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8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residual impurity conc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cm^-3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1e12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Fedorov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138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1e12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Zhilyaev</a:t>
                      </a: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138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81" marR="9181" marT="9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X-ray </a:t>
            </a:r>
            <a:r>
              <a:rPr lang="en-US" sz="3200" dirty="0" smtClean="0"/>
              <a:t>s</a:t>
            </a:r>
            <a:r>
              <a:rPr lang="en-US" sz="3200" dirty="0" smtClean="0"/>
              <a:t>topping power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533400" y="1600200"/>
            <a:ext cx="8153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/>
              <a:t>With a higher density and a much higher average atomic number </a:t>
            </a:r>
            <a:r>
              <a:rPr lang="en-US" sz="2000" dirty="0" err="1" smtClean="0"/>
              <a:t>GaAs</a:t>
            </a:r>
            <a:r>
              <a:rPr lang="en-US" sz="2000" dirty="0" smtClean="0"/>
              <a:t> is much more efficient at stopping x-rays than Si. </a:t>
            </a:r>
          </a:p>
          <a:p>
            <a:pPr lvl="0">
              <a:spcBef>
                <a:spcPct val="0"/>
              </a:spcBef>
            </a:pPr>
            <a:endParaRPr lang="en-US" sz="2000" dirty="0" smtClean="0"/>
          </a:p>
          <a:p>
            <a:pPr lvl="0">
              <a:spcBef>
                <a:spcPct val="0"/>
              </a:spcBef>
            </a:pPr>
            <a:r>
              <a:rPr lang="en-US" sz="2000" dirty="0" smtClean="0"/>
              <a:t>The x-ray stopping power of </a:t>
            </a:r>
            <a:r>
              <a:rPr lang="en-US" sz="2000" dirty="0" err="1" smtClean="0"/>
              <a:t>GaAs</a:t>
            </a:r>
            <a:r>
              <a:rPr lang="en-US" sz="2000" dirty="0" smtClean="0"/>
              <a:t> is intermediate between those of Si and </a:t>
            </a:r>
            <a:r>
              <a:rPr lang="en-US" sz="2000" dirty="0" err="1" smtClean="0"/>
              <a:t>CdTe</a:t>
            </a:r>
            <a:r>
              <a:rPr lang="en-US" sz="2000" dirty="0" smtClean="0"/>
              <a:t>. </a:t>
            </a:r>
          </a:p>
          <a:p>
            <a:pPr lvl="0">
              <a:spcBef>
                <a:spcPct val="0"/>
              </a:spcBef>
            </a:pPr>
            <a:endParaRPr lang="en-US" sz="2000" dirty="0" smtClean="0"/>
          </a:p>
          <a:p>
            <a:pPr lvl="0">
              <a:spcBef>
                <a:spcPct val="0"/>
              </a:spcBef>
            </a:pPr>
            <a:r>
              <a:rPr lang="en-US" sz="2000" dirty="0" smtClean="0"/>
              <a:t>As a rough rule of thumb, 20 µm of </a:t>
            </a:r>
            <a:r>
              <a:rPr lang="en-US" sz="2000" dirty="0" err="1" smtClean="0"/>
              <a:t>GaAs</a:t>
            </a:r>
            <a:r>
              <a:rPr lang="en-US" sz="2000" dirty="0" smtClean="0"/>
              <a:t> is equivalent in x-ray stopping power to 500 µm of Si.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Depletion Layer Thickness</a:t>
            </a:r>
            <a:endParaRPr lang="en-US" sz="3200" dirty="0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48200" y="3810000"/>
            <a:ext cx="18226571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00400" y="1981200"/>
            <a:ext cx="15579726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85800" y="47244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w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 increases with </a:t>
            </a:r>
            <a:r>
              <a:rPr lang="en-US" sz="2000" i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V</a:t>
            </a:r>
            <a:r>
              <a:rPr lang="en-US" sz="2000" i="1" baseline="-25000" dirty="0" smtClean="0"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until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the detector’s thickness is fully depleted. The depletion layer determines the detector’s active (sensitive) volume. To achieve full depletion we need adequate resistivity </a:t>
            </a:r>
            <a:r>
              <a:rPr kumimoji="0" lang="el-GR" sz="2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ρ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and bias </a:t>
            </a:r>
            <a:r>
              <a:rPr kumimoji="0" lang="en-US" sz="2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V</a:t>
            </a:r>
            <a:r>
              <a:rPr lang="en-US" sz="2000" i="1" baseline="-25000" dirty="0" smtClean="0">
                <a:latin typeface="Times New Roman"/>
                <a:ea typeface="+mj-ea"/>
                <a:cs typeface="Times New Roman"/>
              </a:rPr>
              <a:t>b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Capacitance</a:t>
            </a:r>
            <a:endParaRPr lang="en-US" sz="3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14478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ea typeface="+mj-ea"/>
                <a:cs typeface="+mj-cs"/>
              </a:rPr>
              <a:t>where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i="1" noProof="0" dirty="0" smtClean="0"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i="1" dirty="0" smtClean="0"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i="1" noProof="0" dirty="0" smtClean="0"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endParaRPr lang="en-US" sz="2000" i="1" dirty="0" smtClean="0"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baseline="-25000" dirty="0" smtClean="0">
                <a:cs typeface="Times New Roman"/>
              </a:rPr>
              <a:t> </a:t>
            </a:r>
            <a:r>
              <a:rPr lang="en-US" sz="2000" dirty="0" smtClean="0">
                <a:ea typeface="+mj-ea"/>
                <a:cs typeface="Times New Roman"/>
              </a:rPr>
              <a:t>= 8.854e-2 pF/cm </a:t>
            </a:r>
            <a:r>
              <a:rPr lang="en-US" sz="2000" dirty="0" smtClean="0">
                <a:ea typeface="+mj-ea"/>
                <a:cs typeface="+mj-cs"/>
              </a:rPr>
              <a:t>and (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sz="2000" i="1" dirty="0" smtClean="0">
                <a:cs typeface="Times New Roman"/>
              </a:rPr>
              <a:t>/</a:t>
            </a:r>
            <a:r>
              <a:rPr lang="el-GR" sz="2000" i="1" dirty="0" smtClean="0">
                <a:cs typeface="Times New Roman"/>
              </a:rPr>
              <a:t>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sz="2000" baseline="-25000" dirty="0" smtClean="0">
                <a:cs typeface="Times New Roman"/>
              </a:rPr>
              <a:t>0</a:t>
            </a:r>
            <a:r>
              <a:rPr lang="en-US" sz="2000" dirty="0" smtClean="0">
                <a:cs typeface="Times New Roman"/>
              </a:rPr>
              <a:t>) is 11.9 for Si and 12.9 for </a:t>
            </a:r>
            <a:r>
              <a:rPr lang="en-US" sz="2000" dirty="0" err="1" smtClean="0">
                <a:cs typeface="Times New Roman"/>
              </a:rPr>
              <a:t>GaAs</a:t>
            </a:r>
            <a:r>
              <a:rPr lang="en-US" sz="2000" dirty="0" smtClean="0">
                <a:cs typeface="Times New Roman"/>
              </a:rPr>
              <a:t>.</a:t>
            </a:r>
          </a:p>
          <a:p>
            <a:pPr lvl="0">
              <a:spcBef>
                <a:spcPct val="0"/>
              </a:spcBef>
            </a:pPr>
            <a:endParaRPr lang="en-US" sz="2000" dirty="0" smtClean="0">
              <a:cs typeface="Times New Roman"/>
            </a:endParaRPr>
          </a:p>
          <a:p>
            <a:pPr lvl="0">
              <a:spcBef>
                <a:spcPct val="0"/>
              </a:spcBef>
            </a:pPr>
            <a:r>
              <a:rPr lang="en-US" sz="2000" dirty="0" smtClean="0">
                <a:cs typeface="Times New Roman"/>
              </a:rPr>
              <a:t>With increasing b</a:t>
            </a:r>
            <a:r>
              <a:rPr lang="en-US" sz="2000" dirty="0" smtClean="0">
                <a:ea typeface="+mj-ea"/>
                <a:cs typeface="+mj-cs"/>
              </a:rPr>
              <a:t>ias voltage </a:t>
            </a:r>
            <a:r>
              <a:rPr lang="en-US" sz="20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w</a:t>
            </a:r>
            <a:r>
              <a:rPr lang="en-US" sz="2000" dirty="0" smtClean="0">
                <a:ea typeface="+mj-ea"/>
                <a:cs typeface="+mj-cs"/>
              </a:rPr>
              <a:t> increases so </a:t>
            </a:r>
            <a:r>
              <a:rPr lang="en-US" sz="20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C</a:t>
            </a:r>
            <a:r>
              <a:rPr lang="en-US" sz="2000" dirty="0" smtClean="0">
                <a:ea typeface="+mj-ea"/>
                <a:cs typeface="+mj-cs"/>
              </a:rPr>
              <a:t> decreases (good!) until full depletion is reached. Lower detector capacitance means faster preamp operation, reduced noise, and better resolution. </a:t>
            </a:r>
          </a:p>
          <a:p>
            <a:pPr lvl="0">
              <a:spcBef>
                <a:spcPct val="0"/>
              </a:spcBef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simple capacitance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measurement </a:t>
            </a:r>
            <a:r>
              <a:rPr lang="en-US" sz="2000" noProof="0" dirty="0" smtClean="0">
                <a:latin typeface="+mj-lt"/>
                <a:ea typeface="+mj-ea"/>
                <a:cs typeface="+mj-cs"/>
              </a:rPr>
              <a:t>may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be used to determine depletion depth through the formula above.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33800" y="1524000"/>
            <a:ext cx="1648771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29000" y="2819400"/>
            <a:ext cx="1626639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Connection of resistivity to carrier concentration</a:t>
            </a:r>
            <a:endParaRPr lang="en-US" sz="3200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30700" y="1524000"/>
            <a:ext cx="173643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334000" y="3124200"/>
            <a:ext cx="19230750" cy="1603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85800" y="4724400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sz="2000" dirty="0" smtClean="0"/>
              <a:t>Higher resistivity material results in low carrier concentration, increased depletion layer thickness, and lower (bulk) leakage current.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1174</Words>
  <Application>Microsoft Office PowerPoint</Application>
  <PresentationFormat>On-screen Show (4:3)</PresentationFormat>
  <Paragraphs>195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GaAs X-ray Detectors: properties compared against Si and CdTe</vt:lpstr>
      <vt:lpstr>Semiconductor Properties</vt:lpstr>
      <vt:lpstr>Detector Dimensions</vt:lpstr>
      <vt:lpstr>Performance: resolution</vt:lpstr>
      <vt:lpstr>Performance: other</vt:lpstr>
      <vt:lpstr>X-ray stopping power</vt:lpstr>
      <vt:lpstr>Depletion Layer Thickness</vt:lpstr>
      <vt:lpstr>Capacitance</vt:lpstr>
      <vt:lpstr>Connection of resistivity to carrier concentration</vt:lpstr>
      <vt:lpstr>Reverse Current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GaAs X-ray Detectors: Possibilities and Pitfalls</dc:title>
  <dc:creator>Shefsky, Stephen I.</dc:creator>
  <cp:lastModifiedBy>stephen.shefsky</cp:lastModifiedBy>
  <cp:revision>113</cp:revision>
  <dcterms:created xsi:type="dcterms:W3CDTF">2006-08-16T00:00:00Z</dcterms:created>
  <dcterms:modified xsi:type="dcterms:W3CDTF">2014-06-26T13:10:37Z</dcterms:modified>
</cp:coreProperties>
</file>